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79033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800225"/>
            <a:ext cx="5554980"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GT Mini Project </a:t>
            </a:r>
            <a:endParaRPr lang="en-US" sz="4374" dirty="0"/>
          </a:p>
        </p:txBody>
      </p:sp>
      <p:sp>
        <p:nvSpPr>
          <p:cNvPr id="6" name="Text 3"/>
          <p:cNvSpPr/>
          <p:nvPr/>
        </p:nvSpPr>
        <p:spPr>
          <a:xfrm>
            <a:off x="6319599" y="2827853"/>
            <a:ext cx="5578078" cy="416481"/>
          </a:xfrm>
          <a:prstGeom prst="rect">
            <a:avLst/>
          </a:prstGeom>
          <a:noFill/>
          <a:ln/>
        </p:spPr>
        <p:txBody>
          <a:bodyPr wrap="none" rtlCol="0" anchor="t"/>
          <a:lstStyle/>
          <a:p>
            <a:pPr marL="0" indent="0">
              <a:lnSpc>
                <a:spcPts val="3281"/>
              </a:lnSpc>
              <a:buNone/>
            </a:pPr>
            <a:r>
              <a:rPr lang="en-US" sz="2624" b="1" dirty="0">
                <a:solidFill>
                  <a:srgbClr val="FFFFFF"/>
                </a:solidFill>
                <a:latin typeface="Kanit" pitchFamily="34" charset="0"/>
                <a:ea typeface="Kanit" pitchFamily="34" charset="-122"/>
                <a:cs typeface="Kanit" pitchFamily="34" charset="-120"/>
              </a:rPr>
              <a:t>Sudoku Solver using Graph Coloring</a:t>
            </a:r>
            <a:endParaRPr lang="en-US" sz="2624" dirty="0"/>
          </a:p>
        </p:txBody>
      </p:sp>
      <p:sp>
        <p:nvSpPr>
          <p:cNvPr id="7" name="Text 4"/>
          <p:cNvSpPr/>
          <p:nvPr/>
        </p:nvSpPr>
        <p:spPr>
          <a:xfrm>
            <a:off x="6319599" y="3577590"/>
            <a:ext cx="2777490" cy="347186"/>
          </a:xfrm>
          <a:prstGeom prst="rect">
            <a:avLst/>
          </a:prstGeom>
          <a:noFill/>
          <a:ln/>
        </p:spPr>
        <p:txBody>
          <a:bodyPr wrap="none" rtlCol="0" anchor="t"/>
          <a:lstStyle/>
          <a:p>
            <a:pPr marL="0" indent="0">
              <a:lnSpc>
                <a:spcPts val="2734"/>
              </a:lnSpc>
              <a:buNone/>
            </a:pPr>
            <a:r>
              <a:rPr lang="en-US" sz="2187" dirty="0">
                <a:solidFill>
                  <a:srgbClr val="FFFFFF"/>
                </a:solidFill>
                <a:latin typeface="Kanit" pitchFamily="34" charset="0"/>
                <a:ea typeface="Kanit" pitchFamily="34" charset="-122"/>
                <a:cs typeface="Kanit" pitchFamily="34" charset="-120"/>
              </a:rPr>
              <a:t>Presented By Group-5</a:t>
            </a:r>
            <a:endParaRPr lang="en-US" sz="2187" dirty="0"/>
          </a:p>
        </p:txBody>
      </p:sp>
      <p:sp>
        <p:nvSpPr>
          <p:cNvPr id="8" name="Text 5"/>
          <p:cNvSpPr/>
          <p:nvPr/>
        </p:nvSpPr>
        <p:spPr>
          <a:xfrm>
            <a:off x="6319599" y="4258032"/>
            <a:ext cx="7477601" cy="355402"/>
          </a:xfrm>
          <a:prstGeom prst="rect">
            <a:avLst/>
          </a:prstGeom>
          <a:noFill/>
          <a:ln/>
        </p:spPr>
        <p:txBody>
          <a:bodyPr wrap="none" rtlCol="0" anchor="t"/>
          <a:lstStyle/>
          <a:p>
            <a:pPr marL="0" indent="0">
              <a:lnSpc>
                <a:spcPts val="2799"/>
              </a:lnSpc>
              <a:buNone/>
            </a:pPr>
            <a:r>
              <a:rPr lang="en-US" sz="1750" b="1" dirty="0">
                <a:solidFill>
                  <a:srgbClr val="D9E1FF"/>
                </a:solidFill>
                <a:latin typeface="Martel Sans" pitchFamily="34" charset="0"/>
                <a:ea typeface="Martel Sans" pitchFamily="34" charset="-122"/>
                <a:cs typeface="Martel Sans" pitchFamily="34" charset="-120"/>
              </a:rPr>
              <a:t>Debasish Dey(2202040017)</a:t>
            </a:r>
            <a:endParaRPr lang="en-US" sz="1750" dirty="0"/>
          </a:p>
        </p:txBody>
      </p:sp>
      <p:sp>
        <p:nvSpPr>
          <p:cNvPr id="9" name="Text 6"/>
          <p:cNvSpPr/>
          <p:nvPr/>
        </p:nvSpPr>
        <p:spPr>
          <a:xfrm>
            <a:off x="6319599" y="4863346"/>
            <a:ext cx="7477601" cy="355402"/>
          </a:xfrm>
          <a:prstGeom prst="rect">
            <a:avLst/>
          </a:prstGeom>
          <a:noFill/>
          <a:ln/>
        </p:spPr>
        <p:txBody>
          <a:bodyPr wrap="none" rtlCol="0" anchor="t"/>
          <a:lstStyle/>
          <a:p>
            <a:pPr marL="0" indent="0">
              <a:lnSpc>
                <a:spcPts val="2799"/>
              </a:lnSpc>
              <a:buNone/>
            </a:pPr>
            <a:r>
              <a:rPr lang="en-US" sz="1750" b="1" dirty="0">
                <a:solidFill>
                  <a:srgbClr val="D9E1FF"/>
                </a:solidFill>
                <a:latin typeface="Martel Sans" pitchFamily="34" charset="0"/>
                <a:ea typeface="Martel Sans" pitchFamily="34" charset="-122"/>
                <a:cs typeface="Martel Sans" pitchFamily="34" charset="-120"/>
              </a:rPr>
              <a:t>Shiba Narayan Dash(2202040018)</a:t>
            </a:r>
            <a:endParaRPr lang="en-US" sz="1750" dirty="0"/>
          </a:p>
        </p:txBody>
      </p:sp>
      <p:sp>
        <p:nvSpPr>
          <p:cNvPr id="10" name="Text 7"/>
          <p:cNvSpPr/>
          <p:nvPr/>
        </p:nvSpPr>
        <p:spPr>
          <a:xfrm>
            <a:off x="6319599" y="5468660"/>
            <a:ext cx="7477601" cy="355402"/>
          </a:xfrm>
          <a:prstGeom prst="rect">
            <a:avLst/>
          </a:prstGeom>
          <a:noFill/>
          <a:ln/>
        </p:spPr>
        <p:txBody>
          <a:bodyPr wrap="none" rtlCol="0" anchor="t"/>
          <a:lstStyle/>
          <a:p>
            <a:pPr marL="0" indent="0">
              <a:lnSpc>
                <a:spcPts val="2799"/>
              </a:lnSpc>
              <a:buNone/>
            </a:pPr>
            <a:r>
              <a:rPr lang="en-US" sz="1750" b="1" dirty="0">
                <a:solidFill>
                  <a:srgbClr val="D9E1FF"/>
                </a:solidFill>
                <a:latin typeface="Martel Sans" pitchFamily="34" charset="0"/>
                <a:ea typeface="Martel Sans" pitchFamily="34" charset="-122"/>
                <a:cs typeface="Martel Sans" pitchFamily="34" charset="-120"/>
              </a:rPr>
              <a:t>Pranabesh Mishra(2202040019)</a:t>
            </a:r>
            <a:endParaRPr lang="en-US" sz="1750" dirty="0"/>
          </a:p>
        </p:txBody>
      </p:sp>
      <p:sp>
        <p:nvSpPr>
          <p:cNvPr id="11" name="Text 8"/>
          <p:cNvSpPr/>
          <p:nvPr/>
        </p:nvSpPr>
        <p:spPr>
          <a:xfrm>
            <a:off x="6319599" y="6073973"/>
            <a:ext cx="7477601" cy="355402"/>
          </a:xfrm>
          <a:prstGeom prst="rect">
            <a:avLst/>
          </a:prstGeom>
          <a:noFill/>
          <a:ln/>
        </p:spPr>
        <p:txBody>
          <a:bodyPr wrap="none" rtlCol="0" anchor="t"/>
          <a:lstStyle/>
          <a:p>
            <a:pPr marL="0" indent="0">
              <a:lnSpc>
                <a:spcPts val="2799"/>
              </a:lnSpc>
              <a:buNone/>
            </a:pPr>
            <a:r>
              <a:rPr lang="en-US" sz="1750" b="1" dirty="0">
                <a:solidFill>
                  <a:srgbClr val="D9E1FF"/>
                </a:solidFill>
                <a:latin typeface="Martel Sans" pitchFamily="34" charset="0"/>
                <a:ea typeface="Martel Sans" pitchFamily="34" charset="-122"/>
                <a:cs typeface="Martel Sans" pitchFamily="34" charset="-120"/>
              </a:rPr>
              <a:t>SSI Pritam Biswal(2202040020)</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p:cNvPicPr>
            <a:picLocks noChangeAspect="1"/>
          </p:cNvPicPr>
          <p:nvPr/>
        </p:nvPicPr>
        <p:blipFill>
          <a:blip r:embed="rId3"/>
          <a:stretch>
            <a:fillRect/>
          </a:stretch>
        </p:blipFill>
        <p:spPr>
          <a:xfrm>
            <a:off x="4273748" y="1073468"/>
            <a:ext cx="6082665" cy="608266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279094"/>
            <a:ext cx="7477601" cy="1916430"/>
          </a:xfrm>
          <a:prstGeom prst="rect">
            <a:avLst/>
          </a:prstGeom>
          <a:noFill/>
          <a:ln/>
        </p:spPr>
        <p:txBody>
          <a:bodyPr wrap="square" rtlCol="0" anchor="t"/>
          <a:lstStyle/>
          <a:p>
            <a:pPr marL="0" indent="0">
              <a:lnSpc>
                <a:spcPts val="7545"/>
              </a:lnSpc>
              <a:buNone/>
            </a:pPr>
            <a:r>
              <a:rPr lang="en-US" sz="6036" dirty="0">
                <a:solidFill>
                  <a:srgbClr val="FFFFFF"/>
                </a:solidFill>
                <a:latin typeface="Kanit" pitchFamily="34" charset="0"/>
                <a:ea typeface="Kanit" pitchFamily="34" charset="-122"/>
                <a:cs typeface="Kanit" pitchFamily="34" charset="-120"/>
              </a:rPr>
              <a:t>Introduction to Sudoku</a:t>
            </a:r>
            <a:endParaRPr lang="en-US" sz="6036" dirty="0"/>
          </a:p>
        </p:txBody>
      </p:sp>
      <p:sp>
        <p:nvSpPr>
          <p:cNvPr id="6" name="Text 3"/>
          <p:cNvSpPr/>
          <p:nvPr/>
        </p:nvSpPr>
        <p:spPr>
          <a:xfrm>
            <a:off x="833199" y="4528780"/>
            <a:ext cx="7477601" cy="1421606"/>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Sudoku is a popular logic-based number placement puzzle that challenges the mind and exercises critical thinking skills. Players must fill a 9x9 grid with digits so that each column, each row, and each of the nine 3x3 subgrids contains all of the digits from 1 to 9.</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884878"/>
            <a:ext cx="7477601" cy="1388745"/>
          </a:xfrm>
          <a:prstGeom prst="rect">
            <a:avLst/>
          </a:prstGeom>
          <a:noFill/>
          <a:ln/>
        </p:spPr>
        <p:txBody>
          <a:bodyPr wrap="squar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Representing Sudoku as a Graph</a:t>
            </a:r>
            <a:endParaRPr lang="en-US" sz="4374" dirty="0"/>
          </a:p>
        </p:txBody>
      </p:sp>
      <p:sp>
        <p:nvSpPr>
          <p:cNvPr id="6" name="Text 3"/>
          <p:cNvSpPr/>
          <p:nvPr/>
        </p:nvSpPr>
        <p:spPr>
          <a:xfrm>
            <a:off x="833199" y="3606879"/>
            <a:ext cx="7477601" cy="1421606"/>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To solve Sudoku puzzles using graph coloring algorithms, we first need to represent the Sudoku grid as a graph. Each cell in the Sudoku grid becomes a node in the graph, and edges are drawn between nodes that share a row, column, or 3x3 subgrid.</a:t>
            </a:r>
            <a:endParaRPr lang="en-US" sz="1750" dirty="0"/>
          </a:p>
        </p:txBody>
      </p:sp>
      <p:sp>
        <p:nvSpPr>
          <p:cNvPr id="7" name="Text 4"/>
          <p:cNvSpPr/>
          <p:nvPr/>
        </p:nvSpPr>
        <p:spPr>
          <a:xfrm>
            <a:off x="833199" y="5278398"/>
            <a:ext cx="7477601" cy="1066205"/>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This graph-based representation captures the constraints of the Sudoku problem, allowing us to leverage powerful graph coloring techniques to find a valid assignment of numbers to the empty cells.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p:cNvPicPr>
            <a:picLocks noChangeAspect="1"/>
          </p:cNvPicPr>
          <p:nvPr/>
        </p:nvPicPr>
        <p:blipFill>
          <a:blip r:embed="rId3"/>
          <a:stretch>
            <a:fillRect/>
          </a:stretch>
        </p:blipFill>
        <p:spPr>
          <a:xfrm>
            <a:off x="0" y="0"/>
            <a:ext cx="14630400" cy="2617470"/>
          </a:xfrm>
          <a:prstGeom prst="rect">
            <a:avLst/>
          </a:prstGeom>
        </p:spPr>
      </p:pic>
      <p:sp>
        <p:nvSpPr>
          <p:cNvPr id="5" name="Text 2"/>
          <p:cNvSpPr/>
          <p:nvPr/>
        </p:nvSpPr>
        <p:spPr>
          <a:xfrm>
            <a:off x="2634496" y="3194804"/>
            <a:ext cx="6230541" cy="654368"/>
          </a:xfrm>
          <a:prstGeom prst="rect">
            <a:avLst/>
          </a:prstGeom>
          <a:noFill/>
          <a:ln/>
        </p:spPr>
        <p:txBody>
          <a:bodyPr wrap="none" rtlCol="0" anchor="t"/>
          <a:lstStyle/>
          <a:p>
            <a:pPr marL="0" indent="0">
              <a:lnSpc>
                <a:spcPts val="5153"/>
              </a:lnSpc>
              <a:buNone/>
            </a:pPr>
            <a:r>
              <a:rPr lang="en-US" sz="4122" dirty="0">
                <a:solidFill>
                  <a:srgbClr val="FFFFFF"/>
                </a:solidFill>
                <a:latin typeface="Kanit" pitchFamily="34" charset="0"/>
                <a:ea typeface="Kanit" pitchFamily="34" charset="-122"/>
                <a:cs typeface="Kanit" pitchFamily="34" charset="-120"/>
              </a:rPr>
              <a:t>Graph Coloring Algorithms</a:t>
            </a:r>
            <a:endParaRPr lang="en-US" sz="4122" dirty="0"/>
          </a:p>
        </p:txBody>
      </p:sp>
      <p:pic>
        <p:nvPicPr>
          <p:cNvPr id="6" name="Image 1" descr="preencoded.png"/>
          <p:cNvPicPr>
            <a:picLocks noChangeAspect="1"/>
          </p:cNvPicPr>
          <p:nvPr/>
        </p:nvPicPr>
        <p:blipFill>
          <a:blip r:embed="rId4"/>
          <a:stretch>
            <a:fillRect/>
          </a:stretch>
        </p:blipFill>
        <p:spPr>
          <a:xfrm>
            <a:off x="2634496" y="4163258"/>
            <a:ext cx="3120390" cy="837605"/>
          </a:xfrm>
          <a:prstGeom prst="rect">
            <a:avLst/>
          </a:prstGeom>
        </p:spPr>
      </p:pic>
      <p:sp>
        <p:nvSpPr>
          <p:cNvPr id="7" name="Text 3"/>
          <p:cNvSpPr/>
          <p:nvPr/>
        </p:nvSpPr>
        <p:spPr>
          <a:xfrm>
            <a:off x="2843808" y="5314950"/>
            <a:ext cx="2617470" cy="327065"/>
          </a:xfrm>
          <a:prstGeom prst="rect">
            <a:avLst/>
          </a:prstGeom>
          <a:noFill/>
          <a:ln/>
        </p:spPr>
        <p:txBody>
          <a:bodyPr wrap="none" rtlCol="0" anchor="t"/>
          <a:lstStyle/>
          <a:p>
            <a:pPr marL="0" indent="0" algn="l">
              <a:lnSpc>
                <a:spcPts val="2576"/>
              </a:lnSpc>
              <a:buNone/>
            </a:pPr>
            <a:r>
              <a:rPr lang="en-US" sz="2061" dirty="0">
                <a:solidFill>
                  <a:srgbClr val="FFFFFF"/>
                </a:solidFill>
                <a:latin typeface="Kanit" pitchFamily="34" charset="0"/>
                <a:ea typeface="Kanit" pitchFamily="34" charset="-122"/>
                <a:cs typeface="Kanit" pitchFamily="34" charset="-120"/>
              </a:rPr>
              <a:t>Vertex Coloring</a:t>
            </a:r>
            <a:endParaRPr lang="en-US" sz="2061" dirty="0"/>
          </a:p>
        </p:txBody>
      </p:sp>
      <p:sp>
        <p:nvSpPr>
          <p:cNvPr id="8" name="Text 4"/>
          <p:cNvSpPr/>
          <p:nvPr/>
        </p:nvSpPr>
        <p:spPr>
          <a:xfrm>
            <a:off x="2843808" y="5767626"/>
            <a:ext cx="2701766" cy="1675209"/>
          </a:xfrm>
          <a:prstGeom prst="rect">
            <a:avLst/>
          </a:prstGeom>
          <a:noFill/>
          <a:ln/>
        </p:spPr>
        <p:txBody>
          <a:bodyPr wrap="square" rtlCol="0" anchor="t"/>
          <a:lstStyle/>
          <a:p>
            <a:pPr marL="0" indent="0" algn="l">
              <a:lnSpc>
                <a:spcPts val="2638"/>
              </a:lnSpc>
              <a:buNone/>
            </a:pPr>
            <a:r>
              <a:rPr lang="en-US" sz="1649" dirty="0">
                <a:solidFill>
                  <a:srgbClr val="D9E1FF"/>
                </a:solidFill>
                <a:latin typeface="Martel Sans" pitchFamily="34" charset="0"/>
                <a:ea typeface="Martel Sans" pitchFamily="34" charset="-122"/>
                <a:cs typeface="Martel Sans" pitchFamily="34" charset="-120"/>
              </a:rPr>
              <a:t>Assign colors to the vertices of the graph such that no two adjacent vertices share the same color.</a:t>
            </a:r>
            <a:endParaRPr lang="en-US" sz="1649" dirty="0"/>
          </a:p>
        </p:txBody>
      </p:sp>
      <p:pic>
        <p:nvPicPr>
          <p:cNvPr id="9" name="Image 2" descr="preencoded.png"/>
          <p:cNvPicPr>
            <a:picLocks noChangeAspect="1"/>
          </p:cNvPicPr>
          <p:nvPr/>
        </p:nvPicPr>
        <p:blipFill>
          <a:blip r:embed="rId5"/>
          <a:stretch>
            <a:fillRect/>
          </a:stretch>
        </p:blipFill>
        <p:spPr>
          <a:xfrm>
            <a:off x="5754886" y="4163258"/>
            <a:ext cx="3120509" cy="837605"/>
          </a:xfrm>
          <a:prstGeom prst="rect">
            <a:avLst/>
          </a:prstGeom>
        </p:spPr>
      </p:pic>
      <p:sp>
        <p:nvSpPr>
          <p:cNvPr id="10" name="Text 5"/>
          <p:cNvSpPr/>
          <p:nvPr/>
        </p:nvSpPr>
        <p:spPr>
          <a:xfrm>
            <a:off x="5964198" y="5314950"/>
            <a:ext cx="2617470" cy="327065"/>
          </a:xfrm>
          <a:prstGeom prst="rect">
            <a:avLst/>
          </a:prstGeom>
          <a:noFill/>
          <a:ln/>
        </p:spPr>
        <p:txBody>
          <a:bodyPr wrap="none" rtlCol="0" anchor="t"/>
          <a:lstStyle/>
          <a:p>
            <a:pPr marL="0" indent="0" algn="l">
              <a:lnSpc>
                <a:spcPts val="2576"/>
              </a:lnSpc>
              <a:buNone/>
            </a:pPr>
            <a:r>
              <a:rPr lang="en-US" sz="2061" dirty="0">
                <a:solidFill>
                  <a:srgbClr val="FFFFFF"/>
                </a:solidFill>
                <a:latin typeface="Kanit" pitchFamily="34" charset="0"/>
                <a:ea typeface="Kanit" pitchFamily="34" charset="-122"/>
                <a:cs typeface="Kanit" pitchFamily="34" charset="-120"/>
              </a:rPr>
              <a:t>Backtracking</a:t>
            </a:r>
            <a:endParaRPr lang="en-US" sz="2061" dirty="0"/>
          </a:p>
        </p:txBody>
      </p:sp>
      <p:sp>
        <p:nvSpPr>
          <p:cNvPr id="11" name="Text 6"/>
          <p:cNvSpPr/>
          <p:nvPr/>
        </p:nvSpPr>
        <p:spPr>
          <a:xfrm>
            <a:off x="5964198" y="5767626"/>
            <a:ext cx="2701885" cy="1675209"/>
          </a:xfrm>
          <a:prstGeom prst="rect">
            <a:avLst/>
          </a:prstGeom>
          <a:noFill/>
          <a:ln/>
        </p:spPr>
        <p:txBody>
          <a:bodyPr wrap="square" rtlCol="0" anchor="t"/>
          <a:lstStyle/>
          <a:p>
            <a:pPr marL="0" indent="0" algn="l">
              <a:lnSpc>
                <a:spcPts val="2638"/>
              </a:lnSpc>
              <a:buNone/>
            </a:pPr>
            <a:r>
              <a:rPr lang="en-US" sz="1649" dirty="0">
                <a:solidFill>
                  <a:srgbClr val="D9E1FF"/>
                </a:solidFill>
                <a:latin typeface="Martel Sans" pitchFamily="34" charset="0"/>
                <a:ea typeface="Martel Sans" pitchFamily="34" charset="-122"/>
                <a:cs typeface="Martel Sans" pitchFamily="34" charset="-120"/>
              </a:rPr>
              <a:t>A recursive algorithm that tries different color assignments, backtracks when a solution is not possible.</a:t>
            </a:r>
            <a:endParaRPr lang="en-US" sz="1649" dirty="0"/>
          </a:p>
        </p:txBody>
      </p:sp>
      <p:pic>
        <p:nvPicPr>
          <p:cNvPr id="12" name="Image 3" descr="preencoded.png"/>
          <p:cNvPicPr>
            <a:picLocks noChangeAspect="1"/>
          </p:cNvPicPr>
          <p:nvPr/>
        </p:nvPicPr>
        <p:blipFill>
          <a:blip r:embed="rId6"/>
          <a:stretch>
            <a:fillRect/>
          </a:stretch>
        </p:blipFill>
        <p:spPr>
          <a:xfrm>
            <a:off x="8875395" y="4163258"/>
            <a:ext cx="3120509" cy="837605"/>
          </a:xfrm>
          <a:prstGeom prst="rect">
            <a:avLst/>
          </a:prstGeom>
        </p:spPr>
      </p:pic>
      <p:sp>
        <p:nvSpPr>
          <p:cNvPr id="13" name="Text 7"/>
          <p:cNvSpPr/>
          <p:nvPr/>
        </p:nvSpPr>
        <p:spPr>
          <a:xfrm>
            <a:off x="9084707" y="5314950"/>
            <a:ext cx="2617470" cy="327065"/>
          </a:xfrm>
          <a:prstGeom prst="rect">
            <a:avLst/>
          </a:prstGeom>
          <a:noFill/>
          <a:ln/>
        </p:spPr>
        <p:txBody>
          <a:bodyPr wrap="none" rtlCol="0" anchor="t"/>
          <a:lstStyle/>
          <a:p>
            <a:pPr marL="0" indent="0" algn="l">
              <a:lnSpc>
                <a:spcPts val="2576"/>
              </a:lnSpc>
              <a:buNone/>
            </a:pPr>
            <a:r>
              <a:rPr lang="en-US" sz="2061" dirty="0">
                <a:solidFill>
                  <a:srgbClr val="FFFFFF"/>
                </a:solidFill>
                <a:latin typeface="Kanit" pitchFamily="34" charset="0"/>
                <a:ea typeface="Kanit" pitchFamily="34" charset="-122"/>
                <a:cs typeface="Kanit" pitchFamily="34" charset="-120"/>
              </a:rPr>
              <a:t>Greedy Algorithms</a:t>
            </a:r>
            <a:endParaRPr lang="en-US" sz="2061" dirty="0"/>
          </a:p>
        </p:txBody>
      </p:sp>
      <p:sp>
        <p:nvSpPr>
          <p:cNvPr id="14" name="Text 8"/>
          <p:cNvSpPr/>
          <p:nvPr/>
        </p:nvSpPr>
        <p:spPr>
          <a:xfrm>
            <a:off x="9084707" y="5767626"/>
            <a:ext cx="2701885" cy="1340168"/>
          </a:xfrm>
          <a:prstGeom prst="rect">
            <a:avLst/>
          </a:prstGeom>
          <a:noFill/>
          <a:ln/>
        </p:spPr>
        <p:txBody>
          <a:bodyPr wrap="square" rtlCol="0" anchor="t"/>
          <a:lstStyle/>
          <a:p>
            <a:pPr marL="0" indent="0" algn="l">
              <a:lnSpc>
                <a:spcPts val="2638"/>
              </a:lnSpc>
              <a:buNone/>
            </a:pPr>
            <a:r>
              <a:rPr lang="en-US" sz="1649" dirty="0">
                <a:solidFill>
                  <a:srgbClr val="D9E1FF"/>
                </a:solidFill>
                <a:latin typeface="Martel Sans" pitchFamily="34" charset="0"/>
                <a:ea typeface="Martel Sans" pitchFamily="34" charset="-122"/>
                <a:cs typeface="Martel Sans" pitchFamily="34" charset="-120"/>
              </a:rPr>
              <a:t>Color vertices one by one, choosing the smallest available color that doesn't conflict with neighbors.</a:t>
            </a:r>
            <a:endParaRPr lang="en-US" sz="164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
        <p:nvSpPr>
          <p:cNvPr id="4" name="Text 2"/>
          <p:cNvSpPr/>
          <p:nvPr/>
        </p:nvSpPr>
        <p:spPr>
          <a:xfrm>
            <a:off x="2674977" y="571857"/>
            <a:ext cx="5189696" cy="648653"/>
          </a:xfrm>
          <a:prstGeom prst="rect">
            <a:avLst/>
          </a:prstGeom>
          <a:noFill/>
          <a:ln/>
        </p:spPr>
        <p:txBody>
          <a:bodyPr wrap="none" rtlCol="0" anchor="t"/>
          <a:lstStyle/>
          <a:p>
            <a:pPr marL="0" indent="0">
              <a:lnSpc>
                <a:spcPts val="5108"/>
              </a:lnSpc>
              <a:buNone/>
            </a:pPr>
            <a:r>
              <a:rPr lang="en-US" sz="4086" dirty="0">
                <a:solidFill>
                  <a:srgbClr val="FFFFFF"/>
                </a:solidFill>
                <a:latin typeface="Kanit" pitchFamily="34" charset="0"/>
                <a:ea typeface="Kanit" pitchFamily="34" charset="-122"/>
                <a:cs typeface="Kanit" pitchFamily="34" charset="-120"/>
              </a:rPr>
              <a:t>Solving Approach</a:t>
            </a:r>
            <a:endParaRPr lang="en-US" sz="4086" dirty="0"/>
          </a:p>
        </p:txBody>
      </p:sp>
      <p:sp>
        <p:nvSpPr>
          <p:cNvPr id="5" name="Shape 3"/>
          <p:cNvSpPr/>
          <p:nvPr/>
        </p:nvSpPr>
        <p:spPr>
          <a:xfrm>
            <a:off x="2674977" y="1635681"/>
            <a:ext cx="1546741" cy="1195983"/>
          </a:xfrm>
          <a:prstGeom prst="roundRect">
            <a:avLst>
              <a:gd name="adj" fmla="val 5207"/>
            </a:avLst>
          </a:prstGeom>
          <a:solidFill>
            <a:srgbClr val="221D4C"/>
          </a:solidFill>
          <a:ln/>
        </p:spPr>
      </p:sp>
      <p:sp>
        <p:nvSpPr>
          <p:cNvPr id="6" name="Text 4"/>
          <p:cNvSpPr/>
          <p:nvPr/>
        </p:nvSpPr>
        <p:spPr>
          <a:xfrm>
            <a:off x="2882503" y="2026087"/>
            <a:ext cx="82868" cy="415052"/>
          </a:xfrm>
          <a:prstGeom prst="rect">
            <a:avLst/>
          </a:prstGeom>
          <a:noFill/>
          <a:ln/>
        </p:spPr>
        <p:txBody>
          <a:bodyPr wrap="none" rtlCol="0" anchor="t"/>
          <a:lstStyle/>
          <a:p>
            <a:pPr marL="0" indent="0" algn="ctr">
              <a:lnSpc>
                <a:spcPts val="3269"/>
              </a:lnSpc>
              <a:buNone/>
            </a:pPr>
            <a:r>
              <a:rPr lang="en-US" sz="2043" dirty="0">
                <a:solidFill>
                  <a:srgbClr val="FFFFFF"/>
                </a:solidFill>
                <a:latin typeface="Kanit" pitchFamily="34" charset="0"/>
                <a:ea typeface="Kanit" pitchFamily="34" charset="-122"/>
                <a:cs typeface="Kanit" pitchFamily="34" charset="-120"/>
              </a:rPr>
              <a:t>1</a:t>
            </a:r>
            <a:endParaRPr lang="en-US" sz="2043" dirty="0"/>
          </a:p>
        </p:txBody>
      </p:sp>
      <p:sp>
        <p:nvSpPr>
          <p:cNvPr id="7" name="Text 5"/>
          <p:cNvSpPr/>
          <p:nvPr/>
        </p:nvSpPr>
        <p:spPr>
          <a:xfrm>
            <a:off x="4429244" y="1843207"/>
            <a:ext cx="2594848" cy="324207"/>
          </a:xfrm>
          <a:prstGeom prst="rect">
            <a:avLst/>
          </a:prstGeom>
          <a:noFill/>
          <a:ln/>
        </p:spPr>
        <p:txBody>
          <a:bodyPr wrap="none" rtlCol="0" anchor="t"/>
          <a:lstStyle/>
          <a:p>
            <a:pPr marL="0" indent="0" algn="l">
              <a:lnSpc>
                <a:spcPts val="2554"/>
              </a:lnSpc>
              <a:buNone/>
            </a:pPr>
            <a:r>
              <a:rPr lang="en-US" sz="2043" dirty="0">
                <a:solidFill>
                  <a:srgbClr val="FFFFFF"/>
                </a:solidFill>
                <a:latin typeface="Kanit" pitchFamily="34" charset="0"/>
                <a:ea typeface="Kanit" pitchFamily="34" charset="-122"/>
                <a:cs typeface="Kanit" pitchFamily="34" charset="-120"/>
              </a:rPr>
              <a:t>Identify Constraints</a:t>
            </a:r>
            <a:endParaRPr lang="en-US" sz="2043" dirty="0"/>
          </a:p>
        </p:txBody>
      </p:sp>
      <p:sp>
        <p:nvSpPr>
          <p:cNvPr id="8" name="Text 6"/>
          <p:cNvSpPr/>
          <p:nvPr/>
        </p:nvSpPr>
        <p:spPr>
          <a:xfrm>
            <a:off x="4429244" y="2291953"/>
            <a:ext cx="6463189" cy="332184"/>
          </a:xfrm>
          <a:prstGeom prst="rect">
            <a:avLst/>
          </a:prstGeom>
          <a:noFill/>
          <a:ln/>
        </p:spPr>
        <p:txBody>
          <a:bodyPr wrap="none" rtlCol="0" anchor="t"/>
          <a:lstStyle/>
          <a:p>
            <a:pPr marL="0" indent="0" algn="l">
              <a:lnSpc>
                <a:spcPts val="2615"/>
              </a:lnSpc>
              <a:buNone/>
            </a:pPr>
            <a:r>
              <a:rPr lang="en-US" sz="1635" dirty="0">
                <a:solidFill>
                  <a:srgbClr val="D9E1FF"/>
                </a:solidFill>
                <a:latin typeface="Martel Sans" pitchFamily="34" charset="0"/>
                <a:ea typeface="Martel Sans" pitchFamily="34" charset="-122"/>
                <a:cs typeface="Martel Sans" pitchFamily="34" charset="-120"/>
              </a:rPr>
              <a:t>Analyze the Sudoku grid to determine the constraints for each cell.</a:t>
            </a:r>
            <a:endParaRPr lang="en-US" sz="1635" dirty="0"/>
          </a:p>
        </p:txBody>
      </p:sp>
      <p:sp>
        <p:nvSpPr>
          <p:cNvPr id="9" name="Shape 7"/>
          <p:cNvSpPr/>
          <p:nvPr/>
        </p:nvSpPr>
        <p:spPr>
          <a:xfrm>
            <a:off x="4325422" y="2819906"/>
            <a:ext cx="7526298" cy="12918"/>
          </a:xfrm>
          <a:prstGeom prst="rect">
            <a:avLst/>
          </a:prstGeom>
          <a:solidFill>
            <a:srgbClr val="FA2F5C"/>
          </a:solidFill>
          <a:ln/>
        </p:spPr>
      </p:sp>
      <p:sp>
        <p:nvSpPr>
          <p:cNvPr id="10" name="Shape 8"/>
          <p:cNvSpPr/>
          <p:nvPr/>
        </p:nvSpPr>
        <p:spPr>
          <a:xfrm>
            <a:off x="2674977" y="2935367"/>
            <a:ext cx="3093482" cy="1528167"/>
          </a:xfrm>
          <a:prstGeom prst="roundRect">
            <a:avLst>
              <a:gd name="adj" fmla="val 4075"/>
            </a:avLst>
          </a:prstGeom>
          <a:solidFill>
            <a:srgbClr val="221D4C"/>
          </a:solidFill>
          <a:ln/>
        </p:spPr>
      </p:sp>
      <p:sp>
        <p:nvSpPr>
          <p:cNvPr id="11" name="Text 9"/>
          <p:cNvSpPr/>
          <p:nvPr/>
        </p:nvSpPr>
        <p:spPr>
          <a:xfrm>
            <a:off x="2882503" y="3491865"/>
            <a:ext cx="132159" cy="415052"/>
          </a:xfrm>
          <a:prstGeom prst="rect">
            <a:avLst/>
          </a:prstGeom>
          <a:noFill/>
          <a:ln/>
        </p:spPr>
        <p:txBody>
          <a:bodyPr wrap="none" rtlCol="0" anchor="t"/>
          <a:lstStyle/>
          <a:p>
            <a:pPr marL="0" indent="0" algn="ctr">
              <a:lnSpc>
                <a:spcPts val="3269"/>
              </a:lnSpc>
              <a:buNone/>
            </a:pPr>
            <a:r>
              <a:rPr lang="en-US" sz="2043" dirty="0">
                <a:solidFill>
                  <a:srgbClr val="FFFFFF"/>
                </a:solidFill>
                <a:latin typeface="Kanit" pitchFamily="34" charset="0"/>
                <a:ea typeface="Kanit" pitchFamily="34" charset="-122"/>
                <a:cs typeface="Kanit" pitchFamily="34" charset="-120"/>
              </a:rPr>
              <a:t>2</a:t>
            </a:r>
            <a:endParaRPr lang="en-US" sz="2043" dirty="0"/>
          </a:p>
        </p:txBody>
      </p:sp>
      <p:sp>
        <p:nvSpPr>
          <p:cNvPr id="12" name="Text 10"/>
          <p:cNvSpPr/>
          <p:nvPr/>
        </p:nvSpPr>
        <p:spPr>
          <a:xfrm>
            <a:off x="5975985" y="3142893"/>
            <a:ext cx="2594848" cy="324207"/>
          </a:xfrm>
          <a:prstGeom prst="rect">
            <a:avLst/>
          </a:prstGeom>
          <a:noFill/>
          <a:ln/>
        </p:spPr>
        <p:txBody>
          <a:bodyPr wrap="none" rtlCol="0" anchor="t"/>
          <a:lstStyle/>
          <a:p>
            <a:pPr marL="0" indent="0" algn="l">
              <a:lnSpc>
                <a:spcPts val="2554"/>
              </a:lnSpc>
              <a:buNone/>
            </a:pPr>
            <a:r>
              <a:rPr lang="en-US" sz="2043" dirty="0">
                <a:solidFill>
                  <a:srgbClr val="FFFFFF"/>
                </a:solidFill>
                <a:latin typeface="Kanit" pitchFamily="34" charset="0"/>
                <a:ea typeface="Kanit" pitchFamily="34" charset="-122"/>
                <a:cs typeface="Kanit" pitchFamily="34" charset="-120"/>
              </a:rPr>
              <a:t>Propagate Constraints</a:t>
            </a:r>
            <a:endParaRPr lang="en-US" sz="2043" dirty="0"/>
          </a:p>
        </p:txBody>
      </p:sp>
      <p:sp>
        <p:nvSpPr>
          <p:cNvPr id="13" name="Text 11"/>
          <p:cNvSpPr/>
          <p:nvPr/>
        </p:nvSpPr>
        <p:spPr>
          <a:xfrm>
            <a:off x="5975985" y="3591639"/>
            <a:ext cx="5771912" cy="664369"/>
          </a:xfrm>
          <a:prstGeom prst="rect">
            <a:avLst/>
          </a:prstGeom>
          <a:noFill/>
          <a:ln/>
        </p:spPr>
        <p:txBody>
          <a:bodyPr wrap="square" rtlCol="0" anchor="t"/>
          <a:lstStyle/>
          <a:p>
            <a:pPr marL="0" indent="0" algn="l">
              <a:lnSpc>
                <a:spcPts val="2615"/>
              </a:lnSpc>
              <a:buNone/>
            </a:pPr>
            <a:r>
              <a:rPr lang="en-US" sz="1635" dirty="0">
                <a:solidFill>
                  <a:srgbClr val="D9E1FF"/>
                </a:solidFill>
                <a:latin typeface="Martel Sans" pitchFamily="34" charset="0"/>
                <a:ea typeface="Martel Sans" pitchFamily="34" charset="-122"/>
                <a:cs typeface="Martel Sans" pitchFamily="34" charset="-120"/>
              </a:rPr>
              <a:t>Spread the constraints across related cells to eliminate invalid options.</a:t>
            </a:r>
            <a:endParaRPr lang="en-US" sz="1635" dirty="0"/>
          </a:p>
        </p:txBody>
      </p:sp>
      <p:sp>
        <p:nvSpPr>
          <p:cNvPr id="14" name="Shape 12"/>
          <p:cNvSpPr/>
          <p:nvPr/>
        </p:nvSpPr>
        <p:spPr>
          <a:xfrm>
            <a:off x="5872163" y="4451777"/>
            <a:ext cx="5979557" cy="12918"/>
          </a:xfrm>
          <a:prstGeom prst="rect">
            <a:avLst/>
          </a:prstGeom>
          <a:solidFill>
            <a:srgbClr val="FA2F5C"/>
          </a:solidFill>
          <a:ln/>
        </p:spPr>
      </p:sp>
      <p:sp>
        <p:nvSpPr>
          <p:cNvPr id="15" name="Shape 13"/>
          <p:cNvSpPr/>
          <p:nvPr/>
        </p:nvSpPr>
        <p:spPr>
          <a:xfrm>
            <a:off x="2674977" y="4567238"/>
            <a:ext cx="4640223" cy="1528167"/>
          </a:xfrm>
          <a:prstGeom prst="roundRect">
            <a:avLst>
              <a:gd name="adj" fmla="val 4075"/>
            </a:avLst>
          </a:prstGeom>
          <a:solidFill>
            <a:srgbClr val="221D4C"/>
          </a:solidFill>
          <a:ln/>
        </p:spPr>
      </p:sp>
      <p:sp>
        <p:nvSpPr>
          <p:cNvPr id="16" name="Text 14"/>
          <p:cNvSpPr/>
          <p:nvPr/>
        </p:nvSpPr>
        <p:spPr>
          <a:xfrm>
            <a:off x="2882503" y="5123736"/>
            <a:ext cx="134660" cy="415052"/>
          </a:xfrm>
          <a:prstGeom prst="rect">
            <a:avLst/>
          </a:prstGeom>
          <a:noFill/>
          <a:ln/>
        </p:spPr>
        <p:txBody>
          <a:bodyPr wrap="none" rtlCol="0" anchor="t"/>
          <a:lstStyle/>
          <a:p>
            <a:pPr marL="0" indent="0" algn="ctr">
              <a:lnSpc>
                <a:spcPts val="3269"/>
              </a:lnSpc>
              <a:buNone/>
            </a:pPr>
            <a:r>
              <a:rPr lang="en-US" sz="2043" dirty="0">
                <a:solidFill>
                  <a:srgbClr val="FFFFFF"/>
                </a:solidFill>
                <a:latin typeface="Kanit" pitchFamily="34" charset="0"/>
                <a:ea typeface="Kanit" pitchFamily="34" charset="-122"/>
                <a:cs typeface="Kanit" pitchFamily="34" charset="-120"/>
              </a:rPr>
              <a:t>3</a:t>
            </a:r>
            <a:endParaRPr lang="en-US" sz="2043" dirty="0"/>
          </a:p>
        </p:txBody>
      </p:sp>
      <p:sp>
        <p:nvSpPr>
          <p:cNvPr id="17" name="Text 15"/>
          <p:cNvSpPr/>
          <p:nvPr/>
        </p:nvSpPr>
        <p:spPr>
          <a:xfrm>
            <a:off x="7522726" y="4774763"/>
            <a:ext cx="2594848" cy="324207"/>
          </a:xfrm>
          <a:prstGeom prst="rect">
            <a:avLst/>
          </a:prstGeom>
          <a:noFill/>
          <a:ln/>
        </p:spPr>
        <p:txBody>
          <a:bodyPr wrap="none" rtlCol="0" anchor="t"/>
          <a:lstStyle/>
          <a:p>
            <a:pPr marL="0" indent="0" algn="l">
              <a:lnSpc>
                <a:spcPts val="2554"/>
              </a:lnSpc>
              <a:buNone/>
            </a:pPr>
            <a:r>
              <a:rPr lang="en-US" sz="2043" dirty="0">
                <a:solidFill>
                  <a:srgbClr val="FFFFFF"/>
                </a:solidFill>
                <a:latin typeface="Kanit" pitchFamily="34" charset="0"/>
                <a:ea typeface="Kanit" pitchFamily="34" charset="-122"/>
                <a:cs typeface="Kanit" pitchFamily="34" charset="-120"/>
              </a:rPr>
              <a:t>Iterative Refinement</a:t>
            </a:r>
            <a:endParaRPr lang="en-US" sz="2043" dirty="0"/>
          </a:p>
        </p:txBody>
      </p:sp>
      <p:sp>
        <p:nvSpPr>
          <p:cNvPr id="18" name="Text 16"/>
          <p:cNvSpPr/>
          <p:nvPr/>
        </p:nvSpPr>
        <p:spPr>
          <a:xfrm>
            <a:off x="7522726" y="5223510"/>
            <a:ext cx="4225171" cy="664369"/>
          </a:xfrm>
          <a:prstGeom prst="rect">
            <a:avLst/>
          </a:prstGeom>
          <a:noFill/>
          <a:ln/>
        </p:spPr>
        <p:txBody>
          <a:bodyPr wrap="square" rtlCol="0" anchor="t"/>
          <a:lstStyle/>
          <a:p>
            <a:pPr marL="0" indent="0" algn="l">
              <a:lnSpc>
                <a:spcPts val="2615"/>
              </a:lnSpc>
              <a:buNone/>
            </a:pPr>
            <a:r>
              <a:rPr lang="en-US" sz="1635" dirty="0">
                <a:solidFill>
                  <a:srgbClr val="D9E1FF"/>
                </a:solidFill>
                <a:latin typeface="Martel Sans" pitchFamily="34" charset="0"/>
                <a:ea typeface="Martel Sans" pitchFamily="34" charset="-122"/>
                <a:cs typeface="Martel Sans" pitchFamily="34" charset="-120"/>
              </a:rPr>
              <a:t>Repeatedly apply constraint propagation until no more deductions can be made.</a:t>
            </a:r>
            <a:endParaRPr lang="en-US" sz="1635" dirty="0"/>
          </a:p>
        </p:txBody>
      </p:sp>
      <p:sp>
        <p:nvSpPr>
          <p:cNvPr id="19" name="Text 17"/>
          <p:cNvSpPr/>
          <p:nvPr/>
        </p:nvSpPr>
        <p:spPr>
          <a:xfrm>
            <a:off x="2674977" y="6328886"/>
            <a:ext cx="9280446" cy="1328737"/>
          </a:xfrm>
          <a:prstGeom prst="rect">
            <a:avLst/>
          </a:prstGeom>
          <a:noFill/>
          <a:ln/>
        </p:spPr>
        <p:txBody>
          <a:bodyPr wrap="square" rtlCol="0" anchor="t"/>
          <a:lstStyle/>
          <a:p>
            <a:pPr marL="0" indent="0">
              <a:lnSpc>
                <a:spcPts val="2615"/>
              </a:lnSpc>
              <a:buNone/>
            </a:pPr>
            <a:r>
              <a:rPr lang="en-US" sz="1635" dirty="0">
                <a:solidFill>
                  <a:srgbClr val="D9E1FF"/>
                </a:solidFill>
                <a:latin typeface="Martel Sans" pitchFamily="34" charset="0"/>
                <a:ea typeface="Martel Sans" pitchFamily="34" charset="-122"/>
                <a:cs typeface="Martel Sans" pitchFamily="34" charset="-120"/>
              </a:rPr>
              <a:t>Constraint propagation is a key technique in solving Sudoku puzzles using a graph-coloring approach. By identifying the constraints for each cell and propagating them throughout the grid, the solver can eliminate invalid options and narrow down the possible solutions, leading to a more efficient backtracking process.</a:t>
            </a:r>
            <a:endParaRPr lang="en-US" sz="163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
        <p:nvSpPr>
          <p:cNvPr id="4" name="Text 2"/>
          <p:cNvSpPr/>
          <p:nvPr/>
        </p:nvSpPr>
        <p:spPr>
          <a:xfrm>
            <a:off x="2348389" y="1463516"/>
            <a:ext cx="6400800"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Time Complexity Analysis</a:t>
            </a:r>
            <a:endParaRPr lang="en-US" sz="4374" dirty="0"/>
          </a:p>
        </p:txBody>
      </p:sp>
      <p:sp>
        <p:nvSpPr>
          <p:cNvPr id="5" name="Shape 3"/>
          <p:cNvSpPr/>
          <p:nvPr/>
        </p:nvSpPr>
        <p:spPr>
          <a:xfrm>
            <a:off x="7301270" y="2602230"/>
            <a:ext cx="27742" cy="4163735"/>
          </a:xfrm>
          <a:prstGeom prst="rect">
            <a:avLst/>
          </a:prstGeom>
          <a:solidFill>
            <a:srgbClr val="FA2F5C"/>
          </a:solidFill>
          <a:ln/>
        </p:spPr>
      </p:sp>
      <p:sp>
        <p:nvSpPr>
          <p:cNvPr id="6" name="Shape 4"/>
          <p:cNvSpPr/>
          <p:nvPr/>
        </p:nvSpPr>
        <p:spPr>
          <a:xfrm>
            <a:off x="6287512" y="3011865"/>
            <a:ext cx="777597" cy="27742"/>
          </a:xfrm>
          <a:prstGeom prst="rect">
            <a:avLst/>
          </a:prstGeom>
          <a:solidFill>
            <a:srgbClr val="FA2F5C"/>
          </a:solidFill>
          <a:ln/>
        </p:spPr>
      </p:sp>
      <p:sp>
        <p:nvSpPr>
          <p:cNvPr id="7" name="Shape 5"/>
          <p:cNvSpPr/>
          <p:nvPr/>
        </p:nvSpPr>
        <p:spPr>
          <a:xfrm>
            <a:off x="7065109" y="2775823"/>
            <a:ext cx="499943" cy="499943"/>
          </a:xfrm>
          <a:prstGeom prst="roundRect">
            <a:avLst>
              <a:gd name="adj" fmla="val 13333"/>
            </a:avLst>
          </a:prstGeom>
          <a:solidFill>
            <a:srgbClr val="221D4C"/>
          </a:solidFill>
          <a:ln/>
        </p:spPr>
      </p:sp>
      <p:sp>
        <p:nvSpPr>
          <p:cNvPr id="8" name="Text 6"/>
          <p:cNvSpPr/>
          <p:nvPr/>
        </p:nvSpPr>
        <p:spPr>
          <a:xfrm>
            <a:off x="7261920" y="2817495"/>
            <a:ext cx="106323"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Kanit" pitchFamily="34" charset="0"/>
                <a:ea typeface="Kanit" pitchFamily="34" charset="-122"/>
                <a:cs typeface="Kanit" pitchFamily="34" charset="-120"/>
              </a:rPr>
              <a:t>1</a:t>
            </a:r>
            <a:endParaRPr lang="en-US" sz="2624" dirty="0"/>
          </a:p>
        </p:txBody>
      </p:sp>
      <p:sp>
        <p:nvSpPr>
          <p:cNvPr id="9" name="Text 7"/>
          <p:cNvSpPr/>
          <p:nvPr/>
        </p:nvSpPr>
        <p:spPr>
          <a:xfrm>
            <a:off x="3182303" y="2824401"/>
            <a:ext cx="2910721" cy="347186"/>
          </a:xfrm>
          <a:prstGeom prst="rect">
            <a:avLst/>
          </a:prstGeom>
          <a:noFill/>
          <a:ln/>
        </p:spPr>
        <p:txBody>
          <a:bodyPr wrap="none" rtlCol="0" anchor="t"/>
          <a:lstStyle/>
          <a:p>
            <a:pPr marL="0" indent="0" algn="r">
              <a:lnSpc>
                <a:spcPts val="2734"/>
              </a:lnSpc>
              <a:buNone/>
            </a:pPr>
            <a:r>
              <a:rPr lang="en-US" sz="2187" dirty="0">
                <a:solidFill>
                  <a:srgbClr val="FFFFFF"/>
                </a:solidFill>
                <a:latin typeface="Kanit" pitchFamily="34" charset="0"/>
                <a:ea typeface="Kanit" pitchFamily="34" charset="-122"/>
                <a:cs typeface="Kanit" pitchFamily="34" charset="-120"/>
              </a:rPr>
              <a:t>Backtracking Algorithm</a:t>
            </a:r>
            <a:endParaRPr lang="en-US" sz="2187" dirty="0"/>
          </a:p>
        </p:txBody>
      </p:sp>
      <p:sp>
        <p:nvSpPr>
          <p:cNvPr id="10" name="Text 8"/>
          <p:cNvSpPr/>
          <p:nvPr/>
        </p:nvSpPr>
        <p:spPr>
          <a:xfrm>
            <a:off x="2348389" y="3304818"/>
            <a:ext cx="3744635" cy="1777008"/>
          </a:xfrm>
          <a:prstGeom prst="rect">
            <a:avLst/>
          </a:prstGeom>
          <a:noFill/>
          <a:ln/>
        </p:spPr>
        <p:txBody>
          <a:bodyPr wrap="square" rtlCol="0" anchor="t"/>
          <a:lstStyle/>
          <a:p>
            <a:pPr marL="0" indent="0" algn="r">
              <a:lnSpc>
                <a:spcPts val="2799"/>
              </a:lnSpc>
              <a:buNone/>
            </a:pPr>
            <a:r>
              <a:rPr lang="en-US" sz="1750" dirty="0">
                <a:solidFill>
                  <a:srgbClr val="D9E1FF"/>
                </a:solidFill>
                <a:latin typeface="Martel Sans" pitchFamily="34" charset="0"/>
                <a:ea typeface="Martel Sans" pitchFamily="34" charset="-122"/>
                <a:cs typeface="Martel Sans" pitchFamily="34" charset="-120"/>
              </a:rPr>
              <a:t>The time complexity of the backtracking algorithm for solving Sudoku is O(9^(n^2)), where n is the size of the Sudoku grid (usually 9x9).</a:t>
            </a:r>
            <a:endParaRPr lang="en-US" sz="1750" dirty="0"/>
          </a:p>
        </p:txBody>
      </p:sp>
      <p:sp>
        <p:nvSpPr>
          <p:cNvPr id="11" name="Shape 9"/>
          <p:cNvSpPr/>
          <p:nvPr/>
        </p:nvSpPr>
        <p:spPr>
          <a:xfrm>
            <a:off x="7565053" y="4122718"/>
            <a:ext cx="777597" cy="27742"/>
          </a:xfrm>
          <a:prstGeom prst="rect">
            <a:avLst/>
          </a:prstGeom>
          <a:solidFill>
            <a:srgbClr val="FA2F5C"/>
          </a:solidFill>
          <a:ln/>
        </p:spPr>
      </p:sp>
      <p:sp>
        <p:nvSpPr>
          <p:cNvPr id="12" name="Shape 10"/>
          <p:cNvSpPr/>
          <p:nvPr/>
        </p:nvSpPr>
        <p:spPr>
          <a:xfrm>
            <a:off x="7065109" y="3886676"/>
            <a:ext cx="499943" cy="499943"/>
          </a:xfrm>
          <a:prstGeom prst="roundRect">
            <a:avLst>
              <a:gd name="adj" fmla="val 13333"/>
            </a:avLst>
          </a:prstGeom>
          <a:solidFill>
            <a:srgbClr val="221D4C"/>
          </a:solidFill>
          <a:ln/>
        </p:spPr>
      </p:sp>
      <p:sp>
        <p:nvSpPr>
          <p:cNvPr id="13" name="Text 11"/>
          <p:cNvSpPr/>
          <p:nvPr/>
        </p:nvSpPr>
        <p:spPr>
          <a:xfrm>
            <a:off x="7230249" y="3928348"/>
            <a:ext cx="169664"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Kanit" pitchFamily="34" charset="0"/>
                <a:ea typeface="Kanit" pitchFamily="34" charset="-122"/>
                <a:cs typeface="Kanit" pitchFamily="34" charset="-120"/>
              </a:rPr>
              <a:t>2</a:t>
            </a:r>
            <a:endParaRPr lang="en-US" sz="2624" dirty="0"/>
          </a:p>
        </p:txBody>
      </p:sp>
      <p:sp>
        <p:nvSpPr>
          <p:cNvPr id="14" name="Text 12"/>
          <p:cNvSpPr/>
          <p:nvPr/>
        </p:nvSpPr>
        <p:spPr>
          <a:xfrm>
            <a:off x="8537138" y="3935254"/>
            <a:ext cx="288548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Kanit" pitchFamily="34" charset="0"/>
                <a:ea typeface="Kanit" pitchFamily="34" charset="-122"/>
                <a:cs typeface="Kanit" pitchFamily="34" charset="-120"/>
              </a:rPr>
              <a:t>Constraint Propagation</a:t>
            </a:r>
            <a:endParaRPr lang="en-US" sz="2187" dirty="0"/>
          </a:p>
        </p:txBody>
      </p:sp>
      <p:sp>
        <p:nvSpPr>
          <p:cNvPr id="15" name="Text 13"/>
          <p:cNvSpPr/>
          <p:nvPr/>
        </p:nvSpPr>
        <p:spPr>
          <a:xfrm>
            <a:off x="8537138" y="4415671"/>
            <a:ext cx="3744754" cy="1777008"/>
          </a:xfrm>
          <a:prstGeom prst="rect">
            <a:avLst/>
          </a:prstGeom>
          <a:noFill/>
          <a:ln/>
        </p:spPr>
        <p:txBody>
          <a:bodyPr wrap="square" rtlCol="0" anchor="t"/>
          <a:lstStyle/>
          <a:p>
            <a:pPr marL="0" indent="0" algn="l">
              <a:lnSpc>
                <a:spcPts val="2799"/>
              </a:lnSpc>
              <a:buNone/>
            </a:pPr>
            <a:r>
              <a:rPr lang="en-US" sz="1750" dirty="0">
                <a:solidFill>
                  <a:srgbClr val="D9E1FF"/>
                </a:solidFill>
                <a:latin typeface="Martel Sans" pitchFamily="34" charset="0"/>
                <a:ea typeface="Martel Sans" pitchFamily="34" charset="-122"/>
                <a:cs typeface="Martel Sans" pitchFamily="34" charset="-120"/>
              </a:rPr>
              <a:t>By incorporating constraint propagation techniques, the time complexity can be reduced to O(n^4), significantly improving the solving efficiency.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
        <p:nvSpPr>
          <p:cNvPr id="4" name="Text 2"/>
          <p:cNvSpPr/>
          <p:nvPr/>
        </p:nvSpPr>
        <p:spPr>
          <a:xfrm>
            <a:off x="2348389" y="813316"/>
            <a:ext cx="8065889"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Implementing the Sudoku Solver</a:t>
            </a:r>
            <a:endParaRPr lang="en-US" sz="4374" dirty="0"/>
          </a:p>
        </p:txBody>
      </p:sp>
      <p:sp>
        <p:nvSpPr>
          <p:cNvPr id="5" name="Text 3"/>
          <p:cNvSpPr/>
          <p:nvPr/>
        </p:nvSpPr>
        <p:spPr>
          <a:xfrm>
            <a:off x="2348389" y="2040850"/>
            <a:ext cx="4695706" cy="2487811"/>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The implementation of the Sudoku solver involves a combination of graph coloring algorithms, backtracking, and constraint propagation techniques. We start by representing the Sudoku grid as a graph, where each cell is a node and the constraints between cells are the edges.</a:t>
            </a:r>
            <a:endParaRPr lang="en-US" sz="1750" dirty="0"/>
          </a:p>
        </p:txBody>
      </p:sp>
      <p:sp>
        <p:nvSpPr>
          <p:cNvPr id="6" name="Text 4"/>
          <p:cNvSpPr/>
          <p:nvPr/>
        </p:nvSpPr>
        <p:spPr>
          <a:xfrm>
            <a:off x="2348389" y="4728567"/>
            <a:ext cx="4695706" cy="2487811"/>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We then apply a graph coloring algorithm to assign unique values to each cell, ensuring that no two adjacent cells have the same value. This is followed by a backtracking approach to explore all possible solutions and find the correct assignment of values to the grid.</a:t>
            </a:r>
            <a:endParaRPr lang="en-US" sz="1750" dirty="0"/>
          </a:p>
        </p:txBody>
      </p:sp>
      <p:pic>
        <p:nvPicPr>
          <p:cNvPr id="7" name="Image 0" descr="preencoded.png"/>
          <p:cNvPicPr>
            <a:picLocks noChangeAspect="1"/>
          </p:cNvPicPr>
          <p:nvPr/>
        </p:nvPicPr>
        <p:blipFill>
          <a:blip r:embed="rId3"/>
          <a:stretch>
            <a:fillRect/>
          </a:stretch>
        </p:blipFill>
        <p:spPr>
          <a:xfrm>
            <a:off x="7593687" y="2090857"/>
            <a:ext cx="4695706" cy="469570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
        <p:nvSpPr>
          <p:cNvPr id="4" name="Text 2"/>
          <p:cNvSpPr/>
          <p:nvPr/>
        </p:nvSpPr>
        <p:spPr>
          <a:xfrm>
            <a:off x="2348389" y="635556"/>
            <a:ext cx="5554980"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Solving the Sudoku</a:t>
            </a:r>
            <a:endParaRPr lang="en-US" sz="4374" dirty="0"/>
          </a:p>
        </p:txBody>
      </p:sp>
      <p:sp>
        <p:nvSpPr>
          <p:cNvPr id="5" name="Text 3"/>
          <p:cNvSpPr/>
          <p:nvPr/>
        </p:nvSpPr>
        <p:spPr>
          <a:xfrm>
            <a:off x="2348389" y="1863090"/>
            <a:ext cx="4695706" cy="1777008"/>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The Solving of the Sudoku requires backtracking algorithm in which it first iterates over the grid and assigns color and number to the sudoku grid such that no two adjacent vertices have same color.</a:t>
            </a:r>
            <a:endParaRPr lang="en-US" sz="1750" dirty="0"/>
          </a:p>
        </p:txBody>
      </p:sp>
      <p:sp>
        <p:nvSpPr>
          <p:cNvPr id="6" name="Text 4"/>
          <p:cNvSpPr/>
          <p:nvPr/>
        </p:nvSpPr>
        <p:spPr>
          <a:xfrm>
            <a:off x="2348389" y="3840004"/>
            <a:ext cx="4695706" cy="3554016"/>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The backtracking algorithm starts by selecting an empty cell in the grid and trying out different values one by one. If a value satisfies the constraints, it is assigned to the cell and the algorithm moves on to the next empty cell. If no value satisfies the constraints, it backtracks to the previous cell and tries a different value. This process continues until all cells are filled, resulting in a valid solution to the Sudoku puzzle.</a:t>
            </a:r>
            <a:endParaRPr lang="en-US" sz="1750" dirty="0"/>
          </a:p>
        </p:txBody>
      </p:sp>
      <p:pic>
        <p:nvPicPr>
          <p:cNvPr id="7" name="Image 0" descr="preencoded.png"/>
          <p:cNvPicPr>
            <a:picLocks noChangeAspect="1"/>
          </p:cNvPicPr>
          <p:nvPr/>
        </p:nvPicPr>
        <p:blipFill>
          <a:blip r:embed="rId3"/>
          <a:stretch>
            <a:fillRect/>
          </a:stretch>
        </p:blipFill>
        <p:spPr>
          <a:xfrm>
            <a:off x="7593687" y="1913096"/>
            <a:ext cx="4695706" cy="469570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
        <p:nvSpPr>
          <p:cNvPr id="4" name="Text 2"/>
          <p:cNvSpPr/>
          <p:nvPr/>
        </p:nvSpPr>
        <p:spPr>
          <a:xfrm>
            <a:off x="2348389" y="2834640"/>
            <a:ext cx="5554980"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Conclusion</a:t>
            </a:r>
            <a:endParaRPr lang="en-US" sz="4374" dirty="0"/>
          </a:p>
        </p:txBody>
      </p:sp>
      <p:sp>
        <p:nvSpPr>
          <p:cNvPr id="5" name="Text 3"/>
          <p:cNvSpPr/>
          <p:nvPr/>
        </p:nvSpPr>
        <p:spPr>
          <a:xfrm>
            <a:off x="2348389" y="3973354"/>
            <a:ext cx="9933503" cy="1421606"/>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In conclusion, the Sudoku solver using graph coloring has proven to be a versatile and efficient approach. By representing the Sudoku puzzle as a graph and applying graph coloring algorithms, we have demonstrated a robust solution that can handle a wide range of Sudoku puzzles, including the most challenging ones.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684</Words>
  <Application>Microsoft Office PowerPoint</Application>
  <PresentationFormat>Custom</PresentationFormat>
  <Paragraphs>55</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Kanit</vt:lpstr>
      <vt:lpstr>Martel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DEBASISH DEY</cp:lastModifiedBy>
  <cp:revision>2</cp:revision>
  <dcterms:created xsi:type="dcterms:W3CDTF">2024-04-11T22:55:29Z</dcterms:created>
  <dcterms:modified xsi:type="dcterms:W3CDTF">2024-04-11T22:57:03Z</dcterms:modified>
</cp:coreProperties>
</file>